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336" r:id="rId2"/>
    <p:sldId id="337" r:id="rId3"/>
    <p:sldId id="351" r:id="rId4"/>
    <p:sldId id="342" r:id="rId5"/>
    <p:sldId id="338" r:id="rId6"/>
    <p:sldId id="354" r:id="rId7"/>
    <p:sldId id="352" r:id="rId8"/>
    <p:sldId id="345" r:id="rId9"/>
    <p:sldId id="311" r:id="rId10"/>
    <p:sldId id="346" r:id="rId11"/>
    <p:sldId id="341" r:id="rId12"/>
    <p:sldId id="347" r:id="rId13"/>
    <p:sldId id="317" r:id="rId14"/>
    <p:sldId id="335" r:id="rId15"/>
    <p:sldId id="318" r:id="rId16"/>
    <p:sldId id="353" r:id="rId17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lr>
        <a:srgbClr val="DD8729"/>
      </a:buClr>
      <a:buSzPct val="70000"/>
      <a:buChar char="•"/>
      <a:defRPr sz="3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buClr>
        <a:srgbClr val="DD8729"/>
      </a:buClr>
      <a:buSzPct val="70000"/>
      <a:buChar char="•"/>
      <a:defRPr sz="3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buClr>
        <a:srgbClr val="DD8729"/>
      </a:buClr>
      <a:buSzPct val="70000"/>
      <a:buChar char="•"/>
      <a:defRPr sz="3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buClr>
        <a:srgbClr val="DD8729"/>
      </a:buClr>
      <a:buSzPct val="70000"/>
      <a:buChar char="•"/>
      <a:defRPr sz="3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buClr>
        <a:srgbClr val="DD8729"/>
      </a:buClr>
      <a:buSzPct val="70000"/>
      <a:buChar char="•"/>
      <a:defRPr sz="3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19293"/>
    <a:srgbClr val="FFAE6A"/>
    <a:srgbClr val="DD8729"/>
    <a:srgbClr val="FF7A00"/>
    <a:srgbClr val="AEA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2143" autoAdjust="0"/>
  </p:normalViewPr>
  <p:slideViewPr>
    <p:cSldViewPr>
      <p:cViewPr varScale="1">
        <p:scale>
          <a:sx n="117" d="100"/>
          <a:sy n="117" d="100"/>
        </p:scale>
        <p:origin x="143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024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sl-SI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7890" y="0"/>
            <a:ext cx="2945024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sl-SI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766"/>
            <a:ext cx="2945024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sl-SI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7890" y="9432766"/>
            <a:ext cx="2945024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fld id="{09272054-80EC-4854-85C9-9B1CE0CD7C55}" type="slidenum">
              <a:rPr lang="sl-SI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024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476" y="0"/>
            <a:ext cx="2945024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039" y="4717972"/>
            <a:ext cx="4982422" cy="446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355"/>
            <a:ext cx="2945024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476" y="9434355"/>
            <a:ext cx="2945024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fld id="{09C29AC8-C407-4216-ADC5-2D8C04E564A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2130425"/>
            <a:ext cx="6623050" cy="1470025"/>
          </a:xfrm>
        </p:spPr>
        <p:txBody>
          <a:bodyPr/>
          <a:lstStyle>
            <a:lvl1pPr eaLnBrk="0" hangingPunct="0">
              <a:lnSpc>
                <a:spcPct val="8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65238" y="5060950"/>
            <a:ext cx="6400800" cy="1536700"/>
          </a:xfrm>
        </p:spPr>
        <p:txBody>
          <a:bodyPr/>
          <a:lstStyle>
            <a:lvl1pPr marL="0" indent="0" eaLnBrk="0" hangingPunct="0">
              <a:lnSpc>
                <a:spcPct val="50000"/>
              </a:lnSpc>
              <a:buClr>
                <a:schemeClr val="bg1"/>
              </a:buClr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pic>
        <p:nvPicPr>
          <p:cNvPr id="79881" name="Picture 9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381000"/>
            <a:ext cx="1981200" cy="11191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3875" y="485775"/>
            <a:ext cx="1966913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485775"/>
            <a:ext cx="5749925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844675"/>
            <a:ext cx="3703638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7588" y="1844675"/>
            <a:ext cx="37052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485775"/>
            <a:ext cx="7869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844675"/>
            <a:ext cx="7561263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971550" y="1989138"/>
            <a:ext cx="0" cy="4868862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pic>
        <p:nvPicPr>
          <p:cNvPr id="39951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0825" y="6237288"/>
            <a:ext cx="482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91929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919293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919293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919293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919293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919293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919293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919293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919293"/>
          </a:solidFill>
          <a:latin typeface="Arial" charset="0"/>
          <a:ea typeface="ＭＳ Ｐゴシック" pitchFamily="1" charset="-128"/>
        </a:defRPr>
      </a:lvl9pPr>
    </p:titleStyle>
    <p:bodyStyle>
      <a:lvl1pPr marL="265113" indent="-265113" algn="l" rtl="0" eaLnBrk="1" fontAlgn="base" hangingPunct="1">
        <a:spcBef>
          <a:spcPct val="50000"/>
        </a:spcBef>
        <a:spcAft>
          <a:spcPct val="0"/>
        </a:spcAft>
        <a:buClr>
          <a:srgbClr val="DD872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2682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62050" indent="-269875" algn="l" rtl="0" eaLnBrk="1" fontAlgn="base" hangingPunct="1">
        <a:spcBef>
          <a:spcPct val="20000"/>
        </a:spcBef>
        <a:spcAft>
          <a:spcPct val="0"/>
        </a:spcAft>
        <a:buClr>
          <a:srgbClr val="DD8729"/>
        </a:buClr>
        <a:buChar char="•"/>
        <a:defRPr sz="2400">
          <a:solidFill>
            <a:schemeClr val="tx1"/>
          </a:solidFill>
          <a:latin typeface="+mn-lt"/>
        </a:defRPr>
      </a:lvl3pPr>
      <a:lvl4pPr marL="1619250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66925" indent="-268288" algn="l" rtl="0" eaLnBrk="1" fontAlgn="base" hangingPunct="1">
        <a:spcBef>
          <a:spcPct val="20000"/>
        </a:spcBef>
        <a:spcAft>
          <a:spcPct val="0"/>
        </a:spcAft>
        <a:buClr>
          <a:srgbClr val="DD8729"/>
        </a:buClr>
        <a:buChar char="•"/>
        <a:defRPr sz="2000">
          <a:solidFill>
            <a:schemeClr val="tx1"/>
          </a:solidFill>
          <a:latin typeface="+mn-lt"/>
        </a:defRPr>
      </a:lvl5pPr>
      <a:lvl6pPr marL="2524125" indent="-268288" algn="l" rtl="0" eaLnBrk="1" fontAlgn="base" hangingPunct="1">
        <a:spcBef>
          <a:spcPct val="20000"/>
        </a:spcBef>
        <a:spcAft>
          <a:spcPct val="0"/>
        </a:spcAft>
        <a:buClr>
          <a:srgbClr val="DD8729"/>
        </a:buClr>
        <a:buChar char="•"/>
        <a:defRPr sz="2000">
          <a:solidFill>
            <a:schemeClr val="tx1"/>
          </a:solidFill>
          <a:latin typeface="+mn-lt"/>
        </a:defRPr>
      </a:lvl6pPr>
      <a:lvl7pPr marL="2981325" indent="-268288" algn="l" rtl="0" eaLnBrk="1" fontAlgn="base" hangingPunct="1">
        <a:spcBef>
          <a:spcPct val="20000"/>
        </a:spcBef>
        <a:spcAft>
          <a:spcPct val="0"/>
        </a:spcAft>
        <a:buClr>
          <a:srgbClr val="DD8729"/>
        </a:buClr>
        <a:buChar char="•"/>
        <a:defRPr sz="2000">
          <a:solidFill>
            <a:schemeClr val="tx1"/>
          </a:solidFill>
          <a:latin typeface="+mn-lt"/>
        </a:defRPr>
      </a:lvl7pPr>
      <a:lvl8pPr marL="3438525" indent="-268288" algn="l" rtl="0" eaLnBrk="1" fontAlgn="base" hangingPunct="1">
        <a:spcBef>
          <a:spcPct val="20000"/>
        </a:spcBef>
        <a:spcAft>
          <a:spcPct val="0"/>
        </a:spcAft>
        <a:buClr>
          <a:srgbClr val="DD8729"/>
        </a:buClr>
        <a:buChar char="•"/>
        <a:defRPr sz="2000">
          <a:solidFill>
            <a:schemeClr val="tx1"/>
          </a:solidFill>
          <a:latin typeface="+mn-lt"/>
        </a:defRPr>
      </a:lvl8pPr>
      <a:lvl9pPr marL="3895725" indent="-268288" algn="l" rtl="0" eaLnBrk="1" fontAlgn="base" hangingPunct="1">
        <a:spcBef>
          <a:spcPct val="20000"/>
        </a:spcBef>
        <a:spcAft>
          <a:spcPct val="0"/>
        </a:spcAft>
        <a:buClr>
          <a:srgbClr val="DD8729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nes.si/files/2022/06/LAN-seznam-VSE.pdf" TargetMode="External"/><Relationship Id="rId2" Type="http://schemas.openxmlformats.org/officeDocument/2006/relationships/hyperlink" Target="https://www.arnes.si/files/2022/06/LAN-seznam-brez-podruznic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noo@arnes.si" TargetMode="External"/><Relationship Id="rId2" Type="http://schemas.openxmlformats.org/officeDocument/2006/relationships/hyperlink" Target="mailto:irptika2@arnes.s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nes.si/ir-optika-2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nes.si/files/2022/06/ESRR.pdf" TargetMode="External"/><Relationship Id="rId2" Type="http://schemas.openxmlformats.org/officeDocument/2006/relationships/hyperlink" Target="https://www.arnes.si/files/2022/06/NOO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nes.si/posodobitev-omrezij-lan-na-vi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6071" y="2132036"/>
            <a:ext cx="7869238" cy="1800200"/>
          </a:xfrm>
        </p:spPr>
        <p:txBody>
          <a:bodyPr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Posodobitev računalniških omrežij na VIZ in IRoptika2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71550" y="4869160"/>
            <a:ext cx="7561263" cy="1257002"/>
          </a:xfrm>
        </p:spPr>
        <p:txBody>
          <a:bodyPr/>
          <a:lstStyle/>
          <a:p>
            <a:pPr marL="0" indent="0">
              <a:buNone/>
            </a:pPr>
            <a:r>
              <a:rPr lang="sl-SI" sz="2400" dirty="0">
                <a:ea typeface="ＭＳ Ｐゴシック" pitchFamily="1" charset="-128"/>
              </a:rPr>
              <a:t>Alenka Starc</a:t>
            </a:r>
            <a:endParaRPr lang="en-US" sz="2400" dirty="0">
              <a:ea typeface="ＭＳ Ｐゴシック" pitchFamily="1" charset="-128"/>
            </a:endParaRPr>
          </a:p>
          <a:p>
            <a:pPr marL="0" indent="0">
              <a:buNone/>
            </a:pPr>
            <a:r>
              <a:rPr lang="sl-SI" sz="2000" dirty="0">
                <a:solidFill>
                  <a:srgbClr val="AEAEAE"/>
                </a:solidFill>
                <a:ea typeface="ＭＳ Ｐゴシック" pitchFamily="1" charset="-128"/>
              </a:rPr>
              <a:t>Videokonferenčno srečanje, 29. 6. 2022</a:t>
            </a:r>
            <a:endParaRPr lang="sl-SI" sz="20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CF24D7A-3098-45AA-A38C-F813D9F9537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2637"/>
            <a:ext cx="594360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4242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Sodobno žično omrežje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Zagotovljena varnost</a:t>
            </a:r>
          </a:p>
          <a:p>
            <a:r>
              <a:rPr lang="sl-SI" dirty="0"/>
              <a:t>Ustrezna zmogljivost</a:t>
            </a:r>
          </a:p>
          <a:p>
            <a:r>
              <a:rPr lang="sl-SI" dirty="0"/>
              <a:t>Centralno upravljanje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7B9B6B7-0334-496C-8FAB-44F30B14AE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388" y="3933056"/>
            <a:ext cx="3380748" cy="225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30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/>
              <a:t>Upravičenci Posodobitev omrežij LAN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sl-SI" sz="2400" dirty="0"/>
              <a:t>Osnovne šole </a:t>
            </a:r>
          </a:p>
          <a:p>
            <a:pPr>
              <a:spcBef>
                <a:spcPts val="600"/>
              </a:spcBef>
            </a:pPr>
            <a:r>
              <a:rPr lang="sl-SI" sz="2400" dirty="0"/>
              <a:t>Srednje šole</a:t>
            </a:r>
          </a:p>
          <a:p>
            <a:pPr>
              <a:spcBef>
                <a:spcPts val="600"/>
              </a:spcBef>
            </a:pPr>
            <a:r>
              <a:rPr lang="sl-SI" sz="2400" dirty="0"/>
              <a:t>Višje šole</a:t>
            </a:r>
          </a:p>
          <a:p>
            <a:pPr>
              <a:spcBef>
                <a:spcPts val="600"/>
              </a:spcBef>
            </a:pPr>
            <a:r>
              <a:rPr lang="sl-SI" sz="2400" dirty="0"/>
              <a:t>Šole za otroke s posebnimi potrebami</a:t>
            </a:r>
          </a:p>
          <a:p>
            <a:pPr>
              <a:spcBef>
                <a:spcPts val="600"/>
              </a:spcBef>
            </a:pPr>
            <a:r>
              <a:rPr lang="sl-SI" sz="2400" dirty="0"/>
              <a:t>Samostojni dijaški domovi</a:t>
            </a:r>
          </a:p>
          <a:p>
            <a:pPr>
              <a:spcBef>
                <a:spcPts val="600"/>
              </a:spcBef>
            </a:pPr>
            <a:r>
              <a:rPr lang="sl-SI" sz="2400" dirty="0"/>
              <a:t>Organizacije za </a:t>
            </a:r>
            <a:r>
              <a:rPr lang="sl-SI" sz="2400"/>
              <a:t>izobraževanje odraslih</a:t>
            </a:r>
            <a:endParaRPr lang="sl-SI" sz="2400" dirty="0"/>
          </a:p>
          <a:p>
            <a:pPr>
              <a:spcBef>
                <a:spcPts val="600"/>
              </a:spcBef>
            </a:pPr>
            <a:endParaRPr lang="sl-SI" sz="2400" dirty="0"/>
          </a:p>
          <a:p>
            <a:r>
              <a:rPr lang="sl-SI" sz="20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Seznam matičnih VIZ, ki so upravičenci</a:t>
            </a:r>
            <a:r>
              <a:rPr lang="sl-SI" sz="2000" dirty="0">
                <a:solidFill>
                  <a:schemeClr val="accent2"/>
                </a:solidFill>
              </a:rPr>
              <a:t>;</a:t>
            </a:r>
          </a:p>
          <a:p>
            <a:r>
              <a:rPr lang="sl-SI" sz="2000" u="sng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Seznam matičnih in podružničnih VIZ, ki so upravičenci</a:t>
            </a:r>
            <a:r>
              <a:rPr lang="sl-SI" sz="2000" dirty="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endParaRPr lang="sl-SI" sz="24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77099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3"/>
            <a:ext cx="7869238" cy="1143000"/>
          </a:xfrm>
        </p:spPr>
        <p:txBody>
          <a:bodyPr/>
          <a:lstStyle/>
          <a:p>
            <a:r>
              <a:rPr lang="sl-SI" dirty="0"/>
              <a:t>Organizacija dela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71550" y="1052736"/>
            <a:ext cx="7561263" cy="4497388"/>
          </a:xfrm>
        </p:spPr>
        <p:txBody>
          <a:bodyPr/>
          <a:lstStyle/>
          <a:p>
            <a:r>
              <a:rPr lang="sl-SI" sz="2800" dirty="0"/>
              <a:t>VIZ</a:t>
            </a:r>
          </a:p>
          <a:p>
            <a:pPr lvl="1"/>
            <a:r>
              <a:rPr lang="sl-SI" sz="2000" dirty="0"/>
              <a:t>Oceni potrebe po prenovi LAN</a:t>
            </a:r>
          </a:p>
          <a:p>
            <a:pPr lvl="1"/>
            <a:r>
              <a:rPr lang="sl-SI" sz="2000" dirty="0"/>
              <a:t>Komunicira z izvajalci popisa LAN infrastrukture, jim omogočil dostop ter zagotovi prisotnost ključnih oseb</a:t>
            </a:r>
          </a:p>
          <a:p>
            <a:pPr lvl="1"/>
            <a:r>
              <a:rPr lang="sl-SI" sz="2000" dirty="0"/>
              <a:t>Usmeri izvajalca na lokacije, kjer je prenova potrebna </a:t>
            </a:r>
          </a:p>
          <a:p>
            <a:r>
              <a:rPr lang="sl-SI" sz="2800" dirty="0"/>
              <a:t>Izvajalec </a:t>
            </a:r>
            <a:r>
              <a:rPr lang="sl-SI" dirty="0"/>
              <a:t> </a:t>
            </a:r>
          </a:p>
          <a:p>
            <a:pPr lvl="1"/>
            <a:r>
              <a:rPr lang="sl-SI" sz="2000" dirty="0"/>
              <a:t>Popis stanja LAN omrežij na VIZ, montaža aktivne opreme</a:t>
            </a:r>
          </a:p>
          <a:p>
            <a:r>
              <a:rPr lang="sl-SI" sz="2800" dirty="0"/>
              <a:t>Arnes </a:t>
            </a:r>
          </a:p>
          <a:p>
            <a:pPr lvl="1"/>
            <a:r>
              <a:rPr lang="sl-SI" sz="2000" dirty="0"/>
              <a:t>Organizacija javnih naročil</a:t>
            </a:r>
          </a:p>
          <a:p>
            <a:pPr lvl="1"/>
            <a:r>
              <a:rPr lang="sl-SI" sz="2000" dirty="0"/>
              <a:t>Celovit pregled nad izvajanjem</a:t>
            </a:r>
          </a:p>
          <a:p>
            <a:r>
              <a:rPr lang="sl-SI" dirty="0"/>
              <a:t>Dobavitelji</a:t>
            </a:r>
          </a:p>
          <a:p>
            <a:pPr lvl="1"/>
            <a:r>
              <a:rPr lang="sl-SI" sz="2000" dirty="0"/>
              <a:t>Dobavijo aktivno opremo za VIZ</a:t>
            </a:r>
          </a:p>
          <a:p>
            <a:pPr marL="444500" lvl="1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06367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Javna naročila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400" dirty="0"/>
              <a:t>Javna naročila so že objavljena z </a:t>
            </a:r>
            <a:r>
              <a:rPr lang="sl-SI" sz="2400" dirty="0" err="1"/>
              <a:t>odložnim</a:t>
            </a:r>
            <a:r>
              <a:rPr lang="sl-SI" sz="2400" dirty="0"/>
              <a:t> pogojem, ki bo izpolnjen ob podpisu projektne pogodbe med MIZŠ in Arnes</a:t>
            </a:r>
          </a:p>
          <a:p>
            <a:pPr lvl="1"/>
            <a:r>
              <a:rPr lang="sl-SI" sz="2000" dirty="0"/>
              <a:t>JN Izvajalci prenove žičnih omrežij</a:t>
            </a:r>
          </a:p>
          <a:p>
            <a:pPr lvl="1"/>
            <a:r>
              <a:rPr lang="sl-SI" sz="2000" dirty="0"/>
              <a:t>JN CPE</a:t>
            </a:r>
          </a:p>
          <a:p>
            <a:pPr lvl="1"/>
            <a:r>
              <a:rPr lang="sl-SI" sz="2000" dirty="0"/>
              <a:t>JN Stikala LAN</a:t>
            </a:r>
          </a:p>
          <a:p>
            <a:pPr lvl="1"/>
            <a:r>
              <a:rPr lang="sl-SI" sz="2000" dirty="0"/>
              <a:t>JN Optični moduli</a:t>
            </a:r>
          </a:p>
          <a:p>
            <a:pPr lvl="1"/>
            <a:r>
              <a:rPr lang="sl-SI" sz="2000" dirty="0"/>
              <a:t>DNS Optika</a:t>
            </a:r>
          </a:p>
          <a:p>
            <a:pPr lvl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91592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Popis stanja LAN na VIZ in montaža aktivne opreme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400" dirty="0"/>
              <a:t>Predmet razpisa: </a:t>
            </a:r>
          </a:p>
          <a:p>
            <a:pPr lvl="1"/>
            <a:r>
              <a:rPr lang="sl-SI" sz="1400" dirty="0"/>
              <a:t>izvedba popisa stanja LAN infrastrukture na vzgojno-izobraževalnih zavodih (nadaljevanje VIZ) in montaža aktivne opreme (CPE in stikala LAN) na VIZ.</a:t>
            </a:r>
          </a:p>
          <a:p>
            <a:r>
              <a:rPr lang="sl-SI" sz="2400" dirty="0"/>
              <a:t>3 sklopi </a:t>
            </a:r>
          </a:p>
          <a:p>
            <a:pPr lvl="1"/>
            <a:endParaRPr lang="sl-SI" sz="2000" dirty="0"/>
          </a:p>
          <a:p>
            <a:endParaRPr lang="sl-SI" sz="24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039926"/>
              </p:ext>
            </p:extLst>
          </p:nvPr>
        </p:nvGraphicFramePr>
        <p:xfrm>
          <a:off x="1331640" y="3486807"/>
          <a:ext cx="6552728" cy="2855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129">
                  <a:extLst>
                    <a:ext uri="{9D8B030D-6E8A-4147-A177-3AD203B41FA5}">
                      <a16:colId xmlns:a16="http://schemas.microsoft.com/office/drawing/2014/main" val="1516559868"/>
                    </a:ext>
                  </a:extLst>
                </a:gridCol>
                <a:gridCol w="5108599">
                  <a:extLst>
                    <a:ext uri="{9D8B030D-6E8A-4147-A177-3AD203B41FA5}">
                      <a16:colId xmlns:a16="http://schemas.microsoft.com/office/drawing/2014/main" val="3467208189"/>
                    </a:ext>
                  </a:extLst>
                </a:gridCol>
              </a:tblGrid>
              <a:tr h="567939">
                <a:tc>
                  <a:txBody>
                    <a:bodyPr/>
                    <a:lstStyle/>
                    <a:p>
                      <a:r>
                        <a:rPr lang="sl-SI" sz="1400" dirty="0"/>
                        <a:t>Sklop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/>
                        <a:t>Regija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078233"/>
                  </a:ext>
                </a:extLst>
              </a:tr>
              <a:tr h="60683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sl-SI" sz="20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l-SI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Osrednjeslovenska, Savinjska, Zasavska</a:t>
                      </a:r>
                      <a:endParaRPr kumimoji="0" lang="sl-SI" sz="20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111630"/>
                  </a:ext>
                </a:extLst>
              </a:tr>
              <a:tr h="60683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sl-SI" sz="20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l-SI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Pomurska, Podravska, Koroška, Posavska</a:t>
                      </a:r>
                      <a:endParaRPr kumimoji="0" lang="sl-SI" sz="20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372127"/>
                  </a:ext>
                </a:extLst>
              </a:tr>
              <a:tr h="10736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sl-SI" sz="20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l-SI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Gorenjska, Goriška, Primorsko-notranjska, Obalno-kraška, Jugovzhodna Slovenija</a:t>
                      </a:r>
                      <a:endParaRPr kumimoji="0" lang="sl-SI" sz="20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13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407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Časovnica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sl-SI" sz="2000" dirty="0"/>
              <a:t>Mar 2022 – Pooblastilo za izvedbo javnih naročil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000" dirty="0" err="1"/>
              <a:t>Jun</a:t>
            </a:r>
            <a:r>
              <a:rPr lang="sl-SI" sz="2000" dirty="0"/>
              <a:t> 2022 - Informativna video konferenca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000" dirty="0"/>
              <a:t>Avg 2022 – Pristopna pogodba VIZ &amp; Arnes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000" dirty="0" err="1"/>
              <a:t>Sep</a:t>
            </a:r>
            <a:r>
              <a:rPr lang="sl-SI" sz="2000" dirty="0"/>
              <a:t> 2022 do Dec 2022 – Popis stanja LAN omrežij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000" dirty="0"/>
              <a:t>Jan 2023 – Določitev končnih smernic prenove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000" dirty="0"/>
              <a:t>Feb 2023 – Javni razpis za VIZ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000" dirty="0"/>
              <a:t>2023 – 2024 – Montaža CPE (lastnik Arnes)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000" dirty="0"/>
              <a:t>2023 – 2026 – Montaža Stikal (lastnik VIZ)</a:t>
            </a:r>
          </a:p>
          <a:p>
            <a:pPr marL="444500" lvl="1" indent="0">
              <a:buNone/>
            </a:pP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961479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85D3A3-B938-42AC-BE89-AEC80C38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Orodja &amp; Komunikacija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3C5C151-407E-4ECC-9D76-CCB6DA32B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Portal EDO</a:t>
            </a:r>
          </a:p>
          <a:p>
            <a:pPr lvl="1"/>
            <a:r>
              <a:rPr lang="sl-SI" dirty="0"/>
              <a:t>Poskrbite za digitalne certifikate</a:t>
            </a:r>
          </a:p>
          <a:p>
            <a:r>
              <a:rPr lang="sl-SI" dirty="0"/>
              <a:t>Arnes spletna stran</a:t>
            </a:r>
          </a:p>
          <a:p>
            <a:r>
              <a:rPr lang="sl-SI"/>
              <a:t>e-pošta </a:t>
            </a:r>
            <a:r>
              <a:rPr lang="sl-SI" dirty="0"/>
              <a:t>– </a:t>
            </a:r>
          </a:p>
          <a:p>
            <a:pPr lvl="1"/>
            <a:r>
              <a:rPr lang="sl-SI" kern="1200" dirty="0">
                <a:solidFill>
                  <a:srgbClr val="000000"/>
                </a:solidFill>
                <a:latin typeface="Arial" charset="0"/>
                <a:ea typeface="ＭＳ Ｐゴシック" pitchFamily="1" charset="-128"/>
                <a:hlinkClick r:id="rId2"/>
              </a:rPr>
              <a:t>iroptika2@arnes.si</a:t>
            </a:r>
            <a:endParaRPr lang="sl-SI" dirty="0"/>
          </a:p>
          <a:p>
            <a:pPr lvl="1"/>
            <a:r>
              <a:rPr lang="sl-SI" kern="1200" dirty="0">
                <a:solidFill>
                  <a:srgbClr val="000000"/>
                </a:solidFill>
                <a:latin typeface="Arial" charset="0"/>
                <a:ea typeface="ＭＳ Ｐゴシック" pitchFamily="1" charset="-128"/>
                <a:hlinkClick r:id="rId3"/>
              </a:rPr>
              <a:t>noo@arnes.si</a:t>
            </a:r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51A7FA61-B6C8-445E-9F52-F5F79FF8BA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2439" y="3668487"/>
            <a:ext cx="3072405" cy="245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28944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262642"/>
            <a:ext cx="7869238" cy="1143000"/>
          </a:xfrm>
        </p:spPr>
        <p:txBody>
          <a:bodyPr/>
          <a:lstStyle/>
          <a:p>
            <a:r>
              <a:rPr lang="sl-SI" sz="2800" dirty="0"/>
              <a:t>Posodobitev računalniških omrežij na VIZ &amp;</a:t>
            </a:r>
            <a:br>
              <a:rPr lang="sl-SI" sz="2800" dirty="0"/>
            </a:br>
            <a:r>
              <a:rPr lang="sl-SI" sz="2800" dirty="0"/>
              <a:t>IROptika2 – 1.del </a:t>
            </a:r>
          </a:p>
        </p:txBody>
      </p:sp>
      <p:sp>
        <p:nvSpPr>
          <p:cNvPr id="6" name="Pravokotnik 5"/>
          <p:cNvSpPr/>
          <p:nvPr/>
        </p:nvSpPr>
        <p:spPr>
          <a:xfrm>
            <a:off x="971550" y="1413064"/>
            <a:ext cx="770490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l-SI" sz="2000" dirty="0"/>
              <a:t>Financirata v okviru Načrta za okrevanje in odpornost (NOO) – </a:t>
            </a:r>
            <a:r>
              <a:rPr lang="sl-SI" sz="2000" dirty="0" err="1"/>
              <a:t>NextGenerationEU</a:t>
            </a:r>
            <a:r>
              <a:rPr lang="sl-SI" sz="2000" dirty="0"/>
              <a:t> – EU in MIZŠ. </a:t>
            </a:r>
          </a:p>
          <a:p>
            <a:pPr>
              <a:buNone/>
            </a:pPr>
            <a:r>
              <a:rPr lang="sl-SI" sz="2000" dirty="0"/>
              <a:t>Razvojno področje: Digitalna preobrazba; Digitalna preobrazba javnega sektorja in javne uprave; Digitalizacija izobraževanja, znanosti in športa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78E85B6-98B8-4FDC-A186-B17E2FA579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205590"/>
            <a:ext cx="4427216" cy="295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30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244713"/>
            <a:ext cx="7869238" cy="1143000"/>
          </a:xfrm>
        </p:spPr>
        <p:txBody>
          <a:bodyPr/>
          <a:lstStyle/>
          <a:p>
            <a:r>
              <a:rPr lang="sl-SI" sz="2800" dirty="0"/>
              <a:t>IROptika2 – 2.del </a:t>
            </a:r>
          </a:p>
        </p:txBody>
      </p:sp>
      <p:sp>
        <p:nvSpPr>
          <p:cNvPr id="6" name="Pravokotnik 5"/>
          <p:cNvSpPr/>
          <p:nvPr/>
        </p:nvSpPr>
        <p:spPr>
          <a:xfrm>
            <a:off x="971550" y="1413064"/>
            <a:ext cx="77049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l-SI" sz="2000" dirty="0"/>
              <a:t>V okviru Operativnega programa za izvajanje Evropske kohezijske politike v obdobju 2014-2023, v sklopu prednostne osi 10: Znanje, spretnost in vseživljenjsko učenje financirata MIZŠ in EU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F01FFA2-CBBF-4516-935A-64E270D671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695349"/>
            <a:ext cx="4358256" cy="289909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E8841153-AECD-4ED7-A15B-7A435F178E7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39060"/>
            <a:ext cx="6316345" cy="78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19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1340768"/>
            <a:ext cx="7869238" cy="1143000"/>
          </a:xfrm>
        </p:spPr>
        <p:txBody>
          <a:bodyPr/>
          <a:lstStyle/>
          <a:p>
            <a:r>
              <a:rPr lang="sl-SI" dirty="0"/>
              <a:t>Sredstva</a:t>
            </a:r>
            <a:br>
              <a:rPr lang="sl-SI" sz="2800" dirty="0"/>
            </a:br>
            <a:br>
              <a:rPr lang="sl-SI" sz="2800" dirty="0"/>
            </a:br>
            <a:br>
              <a:rPr lang="sl-SI" sz="2800" dirty="0"/>
            </a:br>
            <a:endParaRPr lang="sl-SI" sz="2000" dirty="0">
              <a:solidFill>
                <a:schemeClr val="tx1"/>
              </a:solidFill>
            </a:endParaRPr>
          </a:p>
        </p:txBody>
      </p:sp>
      <p:graphicFrame>
        <p:nvGraphicFramePr>
          <p:cNvPr id="5" name="Označba mesta vsebine 4">
            <a:extLst>
              <a:ext uri="{FF2B5EF4-FFF2-40B4-BE49-F238E27FC236}">
                <a16:creationId xmlns:a16="http://schemas.microsoft.com/office/drawing/2014/main" id="{0F803ED1-F245-44E1-B0D9-21F121E5C3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674194"/>
              </p:ext>
            </p:extLst>
          </p:nvPr>
        </p:nvGraphicFramePr>
        <p:xfrm>
          <a:off x="1043608" y="2060772"/>
          <a:ext cx="5472658" cy="2736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434">
                  <a:extLst>
                    <a:ext uri="{9D8B030D-6E8A-4147-A177-3AD203B41FA5}">
                      <a16:colId xmlns:a16="http://schemas.microsoft.com/office/drawing/2014/main" val="143638642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656841667"/>
                    </a:ext>
                  </a:extLst>
                </a:gridCol>
              </a:tblGrid>
              <a:tr h="645576">
                <a:tc>
                  <a:txBody>
                    <a:bodyPr/>
                    <a:lstStyle/>
                    <a:p>
                      <a:pPr algn="l"/>
                      <a:r>
                        <a:rPr lang="sl-SI" dirty="0"/>
                        <a:t>Projekt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Sredstva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047853"/>
                  </a:ext>
                </a:extLst>
              </a:tr>
              <a:tr h="799727">
                <a:tc>
                  <a:txBody>
                    <a:bodyPr/>
                    <a:lstStyle/>
                    <a:p>
                      <a:r>
                        <a:rPr lang="sl-SI" dirty="0"/>
                        <a:t>IROptika2 1.del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5.900.000,00 €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412363"/>
                  </a:ext>
                </a:extLst>
              </a:tr>
              <a:tr h="645576">
                <a:tc>
                  <a:txBody>
                    <a:bodyPr/>
                    <a:lstStyle/>
                    <a:p>
                      <a:r>
                        <a:rPr lang="sl-SI" dirty="0"/>
                        <a:t>IROptika2 2.del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3.840.679,00 €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89784"/>
                  </a:ext>
                </a:extLst>
              </a:tr>
              <a:tr h="645576">
                <a:tc>
                  <a:txBody>
                    <a:bodyPr/>
                    <a:lstStyle/>
                    <a:p>
                      <a:r>
                        <a:rPr lang="sl-SI" dirty="0"/>
                        <a:t>Posodobitev LAN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5.533.334,00 €</a:t>
                      </a:r>
                    </a:p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108103"/>
                  </a:ext>
                </a:extLst>
              </a:tr>
            </a:tbl>
          </a:graphicData>
        </a:graphic>
      </p:graphicFrame>
      <p:sp>
        <p:nvSpPr>
          <p:cNvPr id="6" name="PoljeZBesedilom 5">
            <a:extLst>
              <a:ext uri="{FF2B5EF4-FFF2-40B4-BE49-F238E27FC236}">
                <a16:creationId xmlns:a16="http://schemas.microsoft.com/office/drawing/2014/main" id="{919827AE-E4CB-4CB8-84FB-E8EB89FD967B}"/>
              </a:ext>
            </a:extLst>
          </p:cNvPr>
          <p:cNvSpPr txBox="1"/>
          <p:nvPr/>
        </p:nvSpPr>
        <p:spPr>
          <a:xfrm>
            <a:off x="952125" y="5949280"/>
            <a:ext cx="6099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sl-SI" sz="2400" dirty="0"/>
              <a:t>Projekti ne predvidevajo sofinanciranja VIZ</a:t>
            </a:r>
          </a:p>
        </p:txBody>
      </p:sp>
    </p:spTree>
    <p:extLst>
      <p:ext uri="{BB962C8B-B14F-4D97-AF65-F5344CB8AC3E}">
        <p14:creationId xmlns:p14="http://schemas.microsoft.com/office/powerpoint/2010/main" val="1998546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IROptika2</a:t>
            </a:r>
            <a:endParaRPr lang="sl-SI" sz="2800" dirty="0">
              <a:solidFill>
                <a:schemeClr val="accent2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400" dirty="0"/>
              <a:t>Namen projekta:</a:t>
            </a:r>
          </a:p>
          <a:p>
            <a:pPr lvl="1"/>
            <a:r>
              <a:rPr lang="sl-SI" sz="2000" dirty="0"/>
              <a:t>zagotovitev optičnih povezav za VIZ v osnovnem in srednjem šolstvu ter organizacijah za izobraževanje odraslih.</a:t>
            </a:r>
          </a:p>
          <a:p>
            <a:r>
              <a:rPr lang="sl-SI" sz="2400" dirty="0"/>
              <a:t>Cilj projekta:</a:t>
            </a:r>
          </a:p>
          <a:p>
            <a:pPr lvl="1"/>
            <a:r>
              <a:rPr lang="sl-SI" sz="2000" dirty="0"/>
              <a:t>1.del - do konca leta 2023 nakup optičnih povezav hitrosti povezovanja 1 </a:t>
            </a:r>
            <a:r>
              <a:rPr lang="sl-SI" sz="2000" dirty="0" err="1"/>
              <a:t>Gb</a:t>
            </a:r>
            <a:r>
              <a:rPr lang="sl-SI" sz="2000" dirty="0"/>
              <a:t>/s za 228 VIZ v osnovnem in srednjem šolstvu ter organizacijah za izobraževanje odraslih. </a:t>
            </a:r>
          </a:p>
          <a:p>
            <a:pPr lvl="1"/>
            <a:r>
              <a:rPr lang="sl-SI" sz="2000" dirty="0"/>
              <a:t>2. del – do sredine leta 2023 nakup optičnih povezav hitrosti povezovanja 1 </a:t>
            </a:r>
            <a:r>
              <a:rPr lang="sl-SI" sz="2000" dirty="0" err="1"/>
              <a:t>Gb</a:t>
            </a:r>
            <a:r>
              <a:rPr lang="sl-SI" sz="2000" dirty="0"/>
              <a:t>/s za 153 VIZ v osnovnem in srednjem šolstvu. </a:t>
            </a:r>
          </a:p>
          <a:p>
            <a:pPr lvl="1"/>
            <a:endParaRPr lang="sl-SI" sz="2000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72749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/>
              <a:t>Seznam trenutno planiranih VIZ – IROptika2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331640" y="1045606"/>
            <a:ext cx="7561263" cy="4281488"/>
          </a:xfrm>
        </p:spPr>
        <p:txBody>
          <a:bodyPr/>
          <a:lstStyle/>
          <a:p>
            <a:pPr>
              <a:spcBef>
                <a:spcPts val="600"/>
              </a:spcBef>
            </a:pPr>
            <a:endParaRPr lang="sl-SI" sz="2400" dirty="0"/>
          </a:p>
          <a:p>
            <a:r>
              <a:rPr lang="sl-SI" sz="2400" dirty="0"/>
              <a:t>Pregledali smo nepovezane VIZ-e in upoštevali situacijo na trgu, ki smo jo prejeli od </a:t>
            </a:r>
            <a:r>
              <a:rPr lang="sl-SI" sz="2400"/>
              <a:t>potencialnih dobaviteljev.</a:t>
            </a:r>
            <a:endParaRPr lang="sl-SI" sz="2000" dirty="0">
              <a:solidFill>
                <a:schemeClr val="accent2"/>
              </a:solidFill>
            </a:endParaRPr>
          </a:p>
          <a:p>
            <a:endParaRPr lang="sl-SI" sz="2000" dirty="0">
              <a:solidFill>
                <a:schemeClr val="accent2"/>
              </a:solidFill>
            </a:endParaRPr>
          </a:p>
          <a:p>
            <a:r>
              <a:rPr lang="sv-SE" sz="20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Seznam VIZ IROptika2 1.del</a:t>
            </a:r>
            <a:r>
              <a:rPr lang="sl-SI" sz="2000" dirty="0">
                <a:solidFill>
                  <a:schemeClr val="accent2"/>
                </a:solidFill>
              </a:rPr>
              <a:t>;</a:t>
            </a:r>
          </a:p>
          <a:p>
            <a:r>
              <a:rPr lang="sv-SE" sz="20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Seznam VIZ IROptika2 2.del.</a:t>
            </a:r>
            <a:endParaRPr lang="sl-SI" sz="2000" dirty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endParaRPr lang="sl-SI" sz="24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98538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037E57-ECFD-4038-8583-A240D7018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IROptika2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D717533-3901-4879-85D8-8577BC29B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400" dirty="0"/>
              <a:t>Izvajalci vas bodo kontaktirali, ko bodo pripravljali ponudbe za JN</a:t>
            </a:r>
          </a:p>
          <a:p>
            <a:pPr lvl="1"/>
            <a:r>
              <a:rPr lang="sl-SI" sz="2000" dirty="0"/>
              <a:t>Določitev kontaktne osebe</a:t>
            </a:r>
          </a:p>
          <a:p>
            <a:pPr lvl="1"/>
            <a:r>
              <a:rPr lang="sl-SI" sz="2000" dirty="0"/>
              <a:t>Določitev tras za optiko po stavbi zavoda</a:t>
            </a:r>
          </a:p>
          <a:p>
            <a:pPr lvl="1"/>
            <a:r>
              <a:rPr lang="sl-SI" sz="2000" dirty="0"/>
              <a:t>Prostor za opremo</a:t>
            </a:r>
          </a:p>
          <a:p>
            <a:pPr lvl="2"/>
            <a:r>
              <a:rPr lang="sl-SI" sz="1600" dirty="0"/>
              <a:t>Obstoječa lokacija opreme za povezavo na ARNES</a:t>
            </a:r>
          </a:p>
          <a:p>
            <a:pPr lvl="2"/>
            <a:r>
              <a:rPr lang="sl-SI" sz="1600" dirty="0"/>
              <a:t>Sistemski prostor ali interno omrežno vozlišče</a:t>
            </a:r>
          </a:p>
          <a:p>
            <a:pPr lvl="1"/>
            <a:r>
              <a:rPr lang="sl-SI" sz="2000" dirty="0"/>
              <a:t>Možni uvodi kablov v stavbo</a:t>
            </a:r>
          </a:p>
          <a:p>
            <a:pPr lvl="1"/>
            <a:r>
              <a:rPr lang="sl-SI" sz="2000" dirty="0"/>
              <a:t>Trasa optike po stavbi</a:t>
            </a:r>
          </a:p>
          <a:p>
            <a:r>
              <a:rPr lang="sl-SI" sz="2800" dirty="0"/>
              <a:t>Več informacij sledi, ko bodo znani prejemniki optike, predvidoma jeseni</a:t>
            </a:r>
          </a:p>
        </p:txBody>
      </p:sp>
    </p:spTree>
    <p:extLst>
      <p:ext uri="{BB962C8B-B14F-4D97-AF65-F5344CB8AC3E}">
        <p14:creationId xmlns:p14="http://schemas.microsoft.com/office/powerpoint/2010/main" val="3287530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Posodobitev žičnega omrežja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F835ED4-F5A1-437C-9B54-93726AD8AE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74612"/>
            <a:ext cx="6872440" cy="4585847"/>
          </a:xfrm>
          <a:prstGeom prst="rect">
            <a:avLst/>
          </a:prstGeom>
        </p:spPr>
      </p:pic>
      <p:sp>
        <p:nvSpPr>
          <p:cNvPr id="7" name="Označba mesta vsebine 6">
            <a:extLst>
              <a:ext uri="{FF2B5EF4-FFF2-40B4-BE49-F238E27FC236}">
                <a16:creationId xmlns:a16="http://schemas.microsoft.com/office/drawing/2014/main" id="{1B82F120-6F36-4AEE-B609-E661E0E26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02098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Posodobitev računalniških omrežij na VIZ</a:t>
            </a:r>
            <a:r>
              <a:rPr lang="sl-SI" sz="2800" dirty="0">
                <a:solidFill>
                  <a:schemeClr val="accent2"/>
                </a:solidFill>
              </a:rPr>
              <a:t> (Posodobitev LAN)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sl-SI" sz="2400" dirty="0"/>
              <a:t>Namen projekta:</a:t>
            </a:r>
          </a:p>
          <a:p>
            <a:pPr lvl="1">
              <a:spcBef>
                <a:spcPts val="600"/>
              </a:spcBef>
            </a:pPr>
            <a:r>
              <a:rPr lang="sl-SI" sz="2000" dirty="0"/>
              <a:t>posodobitev računalniških omrežij na VIZ v osnovnem in srednjem šolstvu ter organizacijah za izobraževanje odraslih.</a:t>
            </a:r>
          </a:p>
          <a:p>
            <a:pPr>
              <a:spcBef>
                <a:spcPts val="600"/>
              </a:spcBef>
            </a:pPr>
            <a:r>
              <a:rPr lang="sl-SI" sz="2400" dirty="0"/>
              <a:t>Cilj projekta:</a:t>
            </a:r>
          </a:p>
          <a:p>
            <a:pPr lvl="1">
              <a:spcBef>
                <a:spcPts val="600"/>
              </a:spcBef>
            </a:pPr>
            <a:r>
              <a:rPr lang="sl-SI" sz="2000" dirty="0"/>
              <a:t>do 30. 6. 2026 posodobiti računalniška omrežja (pregled obstoječega stanja, izdelava načrta posodobitve, izvedba posodobitve - nadgradnja aktivne in pasivne opreme) na VIZ v osnovnem in srednjem šolstvu ter organizacijah za izobraževanje odraslih.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5004795"/>
      </p:ext>
    </p:extLst>
  </p:cSld>
  <p:clrMapOvr>
    <a:masterClrMapping/>
  </p:clrMapOvr>
</p:sld>
</file>

<file path=ppt/theme/theme1.xml><?xml version="1.0" encoding="utf-8"?>
<a:theme xmlns:a="http://schemas.openxmlformats.org/drawingml/2006/main" name="arnes-ms-ppt-predloga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DD8729"/>
          </a:buClr>
          <a:buSzPct val="70000"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DD8729"/>
          </a:buClr>
          <a:buSzPct val="70000"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arnes-ms-ppt-predloga</Template>
  <TotalTime>3017</TotalTime>
  <Words>671</Words>
  <Application>Microsoft Office PowerPoint</Application>
  <PresentationFormat>On-screen Show (4:3)</PresentationFormat>
  <Paragraphs>107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ＭＳ Ｐゴシック</vt:lpstr>
      <vt:lpstr>Arial</vt:lpstr>
      <vt:lpstr>Wingdings</vt:lpstr>
      <vt:lpstr>arnes-ms-ppt-predloga</vt:lpstr>
      <vt:lpstr>Posodobitev računalniških omrežij na VIZ in IRoptika2</vt:lpstr>
      <vt:lpstr>Posodobitev računalniških omrežij na VIZ &amp; IROptika2 – 1.del </vt:lpstr>
      <vt:lpstr>IROptika2 – 2.del </vt:lpstr>
      <vt:lpstr>Sredstva   </vt:lpstr>
      <vt:lpstr>IROptika2</vt:lpstr>
      <vt:lpstr>Seznam trenutno planiranih VIZ – IROptika2</vt:lpstr>
      <vt:lpstr>IROptika2</vt:lpstr>
      <vt:lpstr>Posodobitev žičnega omrežja</vt:lpstr>
      <vt:lpstr>Posodobitev računalniških omrežij na VIZ (Posodobitev LAN)</vt:lpstr>
      <vt:lpstr>Sodobno žično omrežje</vt:lpstr>
      <vt:lpstr>Upravičenci Posodobitev omrežij LAN</vt:lpstr>
      <vt:lpstr>Organizacija dela</vt:lpstr>
      <vt:lpstr>Javna naročila</vt:lpstr>
      <vt:lpstr>Popis stanja LAN na VIZ in montaža aktivne opreme</vt:lpstr>
      <vt:lpstr>Časovnica</vt:lpstr>
      <vt:lpstr>Orodja &amp; Komunikacija</vt:lpstr>
    </vt:vector>
  </TitlesOfParts>
  <Company>ARNES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 PREDAVANJA</dc:title>
  <dc:creator>domen</dc:creator>
  <cp:lastModifiedBy>Goran Medenjak</cp:lastModifiedBy>
  <cp:revision>225</cp:revision>
  <cp:lastPrinted>2017-05-25T10:41:13Z</cp:lastPrinted>
  <dcterms:created xsi:type="dcterms:W3CDTF">2010-02-22T08:17:28Z</dcterms:created>
  <dcterms:modified xsi:type="dcterms:W3CDTF">2022-06-29T09:42:23Z</dcterms:modified>
</cp:coreProperties>
</file>