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89" r:id="rId3"/>
    <p:sldId id="307" r:id="rId4"/>
    <p:sldId id="296" r:id="rId5"/>
    <p:sldId id="309" r:id="rId6"/>
    <p:sldId id="306" r:id="rId7"/>
    <p:sldId id="310" r:id="rId8"/>
    <p:sldId id="305" r:id="rId9"/>
    <p:sldId id="304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5A00"/>
    <a:srgbClr val="696A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717"/>
    <p:restoredTop sz="94664"/>
  </p:normalViewPr>
  <p:slideViewPr>
    <p:cSldViewPr snapToGrid="0" snapToObjects="1">
      <p:cViewPr varScale="1">
        <p:scale>
          <a:sx n="103" d="100"/>
          <a:sy n="103" d="100"/>
        </p:scale>
        <p:origin x="114" y="25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21A14-6144-EC4B-BEC6-36D2CC92DB02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126C1-11A3-6A4A-997E-ED144E772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24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549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358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378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1066799" y="6280486"/>
            <a:ext cx="1014811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2914" y="6400466"/>
            <a:ext cx="762000" cy="2413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382C9-F7C9-D44C-9A1E-74F7BEEFF7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B24ADC-DBC6-4446-A2FC-BCF8788076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59351-C78B-3F4C-BCF5-20BCDCACF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7589-602D-444D-A11C-182245BB7BB0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117EA-DD7B-7142-8121-F8B32B624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00651-8678-BE4F-8B2D-E6D1F31AA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410F4-C04B-AD49-9E4F-E11C4585D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02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74EFCD-3D86-A748-ABD0-063A8EEF5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1674F9-E590-2A4F-988B-E9D86FF16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1AB58-92B2-1F42-9B9C-31F040D6E7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87589-602D-444D-A11C-182245BB7BB0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20822-0393-1848-B160-A8B443FF79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6FE49-86B5-7E4A-84F0-60D8574436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410F4-C04B-AD49-9E4F-E11C4585D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nes.si/files/2020/11/ExcelKalkulatorVIZ-v4.xlsx" TargetMode="External"/><Relationship Id="rId2" Type="http://schemas.openxmlformats.org/officeDocument/2006/relationships/hyperlink" Target="http://www.arnes.si/files/2020/11/Navodila-MIZ%C5%A0-Sofinanciranje-VIZ-2020.pdf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Sio-2020@arnes.si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532F7-6853-EE43-81AB-01933527C97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807293" y="3150705"/>
            <a:ext cx="6215270" cy="1192696"/>
          </a:xfrm>
        </p:spPr>
        <p:txBody>
          <a:bodyPr>
            <a:normAutofit fontScale="90000"/>
          </a:bodyPr>
          <a:lstStyle/>
          <a:p>
            <a:pPr>
              <a:lnSpc>
                <a:spcPts val="4100"/>
              </a:lnSpc>
            </a:pPr>
            <a:r>
              <a:rPr lang="sl-SI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Sofinanciranje nabave IKT opreme</a:t>
            </a:r>
            <a:br>
              <a:rPr lang="sl-SI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291451-109B-3044-9237-FFB88CA9D80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807293" y="4558748"/>
            <a:ext cx="6215270" cy="937093"/>
          </a:xfrm>
        </p:spPr>
        <p:txBody>
          <a:bodyPr>
            <a:norm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sl-SI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Alenka Starc, Arnes</a:t>
            </a:r>
          </a:p>
          <a:p>
            <a:pPr marL="0" indent="0" algn="l">
              <a:lnSpc>
                <a:spcPts val="1700"/>
              </a:lnSpc>
              <a:buNone/>
            </a:pPr>
            <a:r>
              <a:rPr lang="sl-SI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27. november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3291451-109B-3044-9237-FFB88CA9D803}"/>
              </a:ext>
            </a:extLst>
          </p:cNvPr>
          <p:cNvSpPr txBox="1">
            <a:spLocks/>
          </p:cNvSpPr>
          <p:nvPr/>
        </p:nvSpPr>
        <p:spPr>
          <a:xfrm>
            <a:off x="4807293" y="6464098"/>
            <a:ext cx="6714931" cy="393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700"/>
              </a:lnSpc>
              <a:buFont typeface="Arial" panose="020B0604020202020204" pitchFamily="34" charset="0"/>
              <a:buNone/>
            </a:pPr>
            <a:r>
              <a:rPr lang="sl-SI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Naložbo sofinancirata Republika Slovenija in Evropska unija iz Evropskega sklada za regionalni razvoj</a:t>
            </a:r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66319"/>
            <a:ext cx="4684404" cy="108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21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22532F7-6853-EE43-81AB-01933527C976}"/>
              </a:ext>
            </a:extLst>
          </p:cNvPr>
          <p:cNvSpPr txBox="1">
            <a:spLocks/>
          </p:cNvSpPr>
          <p:nvPr/>
        </p:nvSpPr>
        <p:spPr>
          <a:xfrm>
            <a:off x="1524000" y="2674437"/>
            <a:ext cx="9144000" cy="222712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2500"/>
              </a:lnSpc>
            </a:pPr>
            <a:endParaRPr lang="sl-SI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500"/>
              </a:lnSpc>
            </a:pPr>
            <a:endParaRPr lang="sl-SI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500"/>
              </a:lnSpc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867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532F7-6853-EE43-81AB-01933527C976}"/>
              </a:ext>
            </a:extLst>
          </p:cNvPr>
          <p:cNvSpPr txBox="1">
            <a:spLocks/>
          </p:cNvSpPr>
          <p:nvPr/>
        </p:nvSpPr>
        <p:spPr>
          <a:xfrm>
            <a:off x="914400" y="626165"/>
            <a:ext cx="10237304" cy="12125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</a:pPr>
            <a:r>
              <a:rPr lang="sl-SI" sz="3000" b="1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Sofinanciranje nabave IKT opreme</a:t>
            </a:r>
          </a:p>
          <a:p>
            <a:pPr>
              <a:lnSpc>
                <a:spcPts val="3500"/>
              </a:lnSpc>
            </a:pPr>
            <a:r>
              <a:rPr lang="sl-SI" sz="3000" b="1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3000" b="1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291451-109B-3044-9237-FFB88CA9D803}"/>
              </a:ext>
            </a:extLst>
          </p:cNvPr>
          <p:cNvSpPr txBox="1">
            <a:spLocks/>
          </p:cNvSpPr>
          <p:nvPr/>
        </p:nvSpPr>
        <p:spPr>
          <a:xfrm>
            <a:off x="914399" y="2350910"/>
            <a:ext cx="6512768" cy="332555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120"/>
              </a:lnSpc>
              <a:buNone/>
            </a:pPr>
            <a:r>
              <a:rPr lang="sl-SI" sz="2000" b="1" dirty="0">
                <a:solidFill>
                  <a:srgbClr val="E65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UPRAVIČENCI</a:t>
            </a:r>
          </a:p>
          <a:p>
            <a:pPr>
              <a:lnSpc>
                <a:spcPts val="2120"/>
              </a:lnSpc>
            </a:pPr>
            <a:r>
              <a:rPr lang="sl-SI" sz="20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Osnovne šole, višje šole in ljudske univerze – 1,76 M€</a:t>
            </a:r>
          </a:p>
          <a:p>
            <a:pPr>
              <a:lnSpc>
                <a:spcPts val="2120"/>
              </a:lnSpc>
            </a:pPr>
            <a:r>
              <a:rPr lang="sl-SI" sz="20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Srednje šole, dijaški domovi, zavodi, ki izobražujejo otroke s posebnimi potrebami – 1,54 M€</a:t>
            </a:r>
            <a:endParaRPr lang="en-US" sz="2000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120"/>
              </a:lnSpc>
              <a:buNone/>
            </a:pPr>
            <a:r>
              <a:rPr lang="sl-SI" sz="2000" b="1" dirty="0">
                <a:solidFill>
                  <a:srgbClr val="E65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NAMEN</a:t>
            </a:r>
          </a:p>
          <a:p>
            <a:pPr>
              <a:lnSpc>
                <a:spcPts val="2120"/>
              </a:lnSpc>
            </a:pPr>
            <a:r>
              <a:rPr lang="sl-SI" sz="20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Nakup računalniške opreme</a:t>
            </a:r>
            <a:endParaRPr lang="en-US" sz="2000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3A747D52-3F2C-486A-AF40-ED3ADBD08C27}"/>
              </a:ext>
            </a:extLst>
          </p:cNvPr>
          <p:cNvSpPr/>
          <p:nvPr/>
        </p:nvSpPr>
        <p:spPr>
          <a:xfrm>
            <a:off x="7343191" y="3413524"/>
            <a:ext cx="43014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b="1" i="1" dirty="0">
              <a:solidFill>
                <a:srgbClr val="E65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b="1" i="1" dirty="0">
                <a:solidFill>
                  <a:srgbClr val="E65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Podpora v sistemu </a:t>
            </a:r>
            <a:r>
              <a:rPr lang="sl-SI" i="1" dirty="0">
                <a:solidFill>
                  <a:srgbClr val="E65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edo.arnes.si</a:t>
            </a:r>
          </a:p>
          <a:p>
            <a:r>
              <a:rPr lang="sl-SI" b="1" i="1" dirty="0">
                <a:solidFill>
                  <a:srgbClr val="E65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Podpis poziva in vložitev zahtevkov</a:t>
            </a:r>
            <a:br>
              <a:rPr lang="en-US" b="1" i="1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55669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532F7-6853-EE43-81AB-01933527C976}"/>
              </a:ext>
            </a:extLst>
          </p:cNvPr>
          <p:cNvSpPr txBox="1">
            <a:spLocks/>
          </p:cNvSpPr>
          <p:nvPr/>
        </p:nvSpPr>
        <p:spPr>
          <a:xfrm>
            <a:off x="914400" y="626165"/>
            <a:ext cx="10237304" cy="12125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</a:pPr>
            <a:r>
              <a:rPr lang="sl-SI" sz="3000" b="1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Pogoji za dodelitev sredstev</a:t>
            </a:r>
          </a:p>
          <a:p>
            <a:pPr>
              <a:lnSpc>
                <a:spcPts val="3500"/>
              </a:lnSpc>
            </a:pPr>
            <a:r>
              <a:rPr lang="sl-SI" sz="3000" b="1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3000" b="1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291451-109B-3044-9237-FFB88CA9D803}"/>
              </a:ext>
            </a:extLst>
          </p:cNvPr>
          <p:cNvSpPr txBox="1">
            <a:spLocks/>
          </p:cNvSpPr>
          <p:nvPr/>
        </p:nvSpPr>
        <p:spPr>
          <a:xfrm>
            <a:off x="914399" y="2350910"/>
            <a:ext cx="7819053" cy="332555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20"/>
              </a:lnSpc>
            </a:pPr>
            <a:r>
              <a:rPr lang="sl-SI" sz="20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Sredstva za nakup računalniške opreme</a:t>
            </a:r>
          </a:p>
          <a:p>
            <a:pPr>
              <a:lnSpc>
                <a:spcPts val="2120"/>
              </a:lnSpc>
            </a:pPr>
            <a:r>
              <a:rPr lang="sl-SI" sz="20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Priporočilo MIZŠ – rešujmo problem poučevanja na daljavo</a:t>
            </a:r>
          </a:p>
          <a:p>
            <a:pPr>
              <a:lnSpc>
                <a:spcPts val="2120"/>
              </a:lnSpc>
            </a:pPr>
            <a:r>
              <a:rPr lang="sl-SI" sz="20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uveljavljate računov, za katera ste že prejeli namenska sredstva</a:t>
            </a:r>
          </a:p>
          <a:p>
            <a:pPr>
              <a:lnSpc>
                <a:spcPts val="2120"/>
              </a:lnSpc>
            </a:pPr>
            <a:r>
              <a:rPr lang="sl-SI" sz="20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Potrebna so lastna sredstva - </a:t>
            </a:r>
            <a:r>
              <a:rPr lang="sl-SI" sz="2000" b="1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sofinanciranje</a:t>
            </a:r>
            <a:endParaRPr lang="en-US" sz="2000" b="1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3A747D52-3F2C-486A-AF40-ED3ADBD08C27}"/>
              </a:ext>
            </a:extLst>
          </p:cNvPr>
          <p:cNvSpPr/>
          <p:nvPr/>
        </p:nvSpPr>
        <p:spPr>
          <a:xfrm>
            <a:off x="7343191" y="3413524"/>
            <a:ext cx="43014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b="1" i="1" dirty="0">
              <a:solidFill>
                <a:srgbClr val="E65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US" b="1" i="1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77820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532F7-6853-EE43-81AB-01933527C976}"/>
              </a:ext>
            </a:extLst>
          </p:cNvPr>
          <p:cNvSpPr txBox="1">
            <a:spLocks/>
          </p:cNvSpPr>
          <p:nvPr/>
        </p:nvSpPr>
        <p:spPr>
          <a:xfrm>
            <a:off x="914400" y="626165"/>
            <a:ext cx="10237304" cy="12125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</a:pPr>
            <a:r>
              <a:rPr lang="sl-SI" sz="3000" b="1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Postopek – nasveti</a:t>
            </a:r>
          </a:p>
          <a:p>
            <a:pPr>
              <a:lnSpc>
                <a:spcPts val="3500"/>
              </a:lnSpc>
            </a:pPr>
            <a:r>
              <a:rPr lang="sl-SI" sz="3000" b="1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3000" b="1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291451-109B-3044-9237-FFB88CA9D803}"/>
              </a:ext>
            </a:extLst>
          </p:cNvPr>
          <p:cNvSpPr txBox="1">
            <a:spLocks/>
          </p:cNvSpPr>
          <p:nvPr/>
        </p:nvSpPr>
        <p:spPr>
          <a:xfrm>
            <a:off x="914400" y="1604865"/>
            <a:ext cx="6242180" cy="4071603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20"/>
              </a:lnSpc>
            </a:pPr>
            <a:r>
              <a:rPr lang="sl-SI" sz="20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Svetujemo, da zahtevek podpišete takoj</a:t>
            </a:r>
          </a:p>
          <a:p>
            <a:pPr lvl="1">
              <a:lnSpc>
                <a:spcPts val="2120"/>
              </a:lnSpc>
            </a:pPr>
            <a:r>
              <a:rPr lang="sl-SI" sz="16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Uspešen podpis je najboljši test, da vam portal deluje</a:t>
            </a:r>
          </a:p>
          <a:p>
            <a:pPr>
              <a:lnSpc>
                <a:spcPts val="2120"/>
              </a:lnSpc>
            </a:pPr>
            <a:r>
              <a:rPr lang="sl-SI" sz="20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Uporabite pripravljeno </a:t>
            </a:r>
            <a:r>
              <a:rPr lang="sl-SI" sz="2000" dirty="0" err="1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</a:t>
            </a:r>
            <a:r>
              <a:rPr lang="sl-SI" sz="20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tabelo, kamor vpišete svoje račune</a:t>
            </a:r>
            <a:endParaRPr lang="sl-SI" sz="1600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120"/>
              </a:lnSpc>
            </a:pPr>
            <a:r>
              <a:rPr lang="sl-SI" sz="20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nove račune: </a:t>
            </a:r>
          </a:p>
          <a:p>
            <a:pPr lvl="2">
              <a:lnSpc>
                <a:spcPts val="2120"/>
              </a:lnSpc>
            </a:pPr>
            <a:r>
              <a:rPr lang="sl-SI" sz="1200" b="1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Valuta = 29.12.2020 – je obvezna zahteva</a:t>
            </a:r>
          </a:p>
          <a:p>
            <a:pPr>
              <a:lnSpc>
                <a:spcPts val="2120"/>
              </a:lnSpc>
            </a:pPr>
            <a:r>
              <a:rPr lang="sl-SI" sz="20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Upoštevajte roke</a:t>
            </a:r>
          </a:p>
          <a:p>
            <a:pPr>
              <a:lnSpc>
                <a:spcPts val="2120"/>
              </a:lnSpc>
            </a:pPr>
            <a:r>
              <a:rPr lang="sl-SI" sz="20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Navodila + </a:t>
            </a:r>
            <a:r>
              <a:rPr lang="sl-SI" sz="2000" dirty="0" err="1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</a:t>
            </a:r>
            <a:r>
              <a:rPr lang="sl-SI" sz="20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>
              <a:lnSpc>
                <a:spcPts val="2120"/>
              </a:lnSpc>
            </a:pPr>
            <a:r>
              <a:rPr lang="sl-SI" sz="10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http://www.arnes.si/files/2020/11/Navodila-MIZ%C5%A0-Sofinanciranje-VIZ-2020.pdf</a:t>
            </a:r>
            <a:endParaRPr lang="sl-SI" sz="1000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ts val="2120"/>
              </a:lnSpc>
            </a:pPr>
            <a:r>
              <a:rPr lang="sl-SI" sz="10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http://www.arnes.si/files/2020/11/ExcelKalkulatorVIZ-v4.xlsx</a:t>
            </a:r>
            <a:endParaRPr lang="sl-SI" sz="1000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ts val="2120"/>
              </a:lnSpc>
            </a:pPr>
            <a:endParaRPr lang="sl-SI" sz="1600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ts val="2120"/>
              </a:lnSpc>
              <a:buNone/>
            </a:pPr>
            <a:endParaRPr lang="sl-SI" sz="1600" b="1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ts val="2120"/>
              </a:lnSpc>
            </a:pPr>
            <a:endParaRPr lang="sl-SI" sz="1600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ts val="2120"/>
              </a:lnSpc>
            </a:pPr>
            <a:endParaRPr lang="sl-SI" sz="1600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120"/>
              </a:lnSpc>
            </a:pPr>
            <a:endParaRPr lang="sl-SI" sz="2000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120"/>
              </a:lnSpc>
            </a:pPr>
            <a:endParaRPr lang="en-US" sz="2000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3A747D52-3F2C-486A-AF40-ED3ADBD08C27}"/>
              </a:ext>
            </a:extLst>
          </p:cNvPr>
          <p:cNvSpPr/>
          <p:nvPr/>
        </p:nvSpPr>
        <p:spPr>
          <a:xfrm>
            <a:off x="7343191" y="3413524"/>
            <a:ext cx="43014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b="1" i="1" dirty="0">
              <a:solidFill>
                <a:srgbClr val="E65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US" b="1" i="1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9F59A7C-18C7-4C33-831E-F187E613E5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0631" y="1562877"/>
            <a:ext cx="4046532" cy="266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55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532F7-6853-EE43-81AB-01933527C976}"/>
              </a:ext>
            </a:extLst>
          </p:cNvPr>
          <p:cNvSpPr txBox="1">
            <a:spLocks/>
          </p:cNvSpPr>
          <p:nvPr/>
        </p:nvSpPr>
        <p:spPr>
          <a:xfrm>
            <a:off x="914400" y="626165"/>
            <a:ext cx="10237304" cy="12125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</a:pPr>
            <a:r>
              <a:rPr lang="sl-SI" sz="3000" b="1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Zahtevki</a:t>
            </a:r>
          </a:p>
          <a:p>
            <a:pPr>
              <a:lnSpc>
                <a:spcPts val="3500"/>
              </a:lnSpc>
            </a:pPr>
            <a:r>
              <a:rPr lang="sl-SI" sz="3000" b="1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3000" b="1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291451-109B-3044-9237-FFB88CA9D803}"/>
              </a:ext>
            </a:extLst>
          </p:cNvPr>
          <p:cNvSpPr txBox="1">
            <a:spLocks/>
          </p:cNvSpPr>
          <p:nvPr/>
        </p:nvSpPr>
        <p:spPr>
          <a:xfrm>
            <a:off x="914400" y="1604865"/>
            <a:ext cx="6242180" cy="4071603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20"/>
              </a:lnSpc>
            </a:pPr>
            <a:r>
              <a:rPr lang="sl-SI" sz="20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 lahko odda:</a:t>
            </a:r>
          </a:p>
          <a:p>
            <a:pPr lvl="1">
              <a:lnSpc>
                <a:spcPts val="2120"/>
              </a:lnSpc>
            </a:pPr>
            <a:r>
              <a:rPr lang="sl-SI" sz="16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zahtevek</a:t>
            </a:r>
            <a:endParaRPr lang="sl-SI" sz="1200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ts val="2120"/>
              </a:lnSpc>
            </a:pPr>
            <a:r>
              <a:rPr lang="sl-SI" sz="16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zahtevek</a:t>
            </a:r>
          </a:p>
          <a:p>
            <a:pPr lvl="1">
              <a:lnSpc>
                <a:spcPts val="2120"/>
              </a:lnSpc>
            </a:pPr>
            <a:r>
              <a:rPr lang="sl-SI" sz="16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Oba zahtevka</a:t>
            </a:r>
          </a:p>
          <a:p>
            <a:pPr lvl="1">
              <a:lnSpc>
                <a:spcPts val="2120"/>
              </a:lnSpc>
            </a:pPr>
            <a:endParaRPr lang="sl-SI" sz="1600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ts val="2120"/>
              </a:lnSpc>
              <a:buNone/>
            </a:pPr>
            <a:endParaRPr lang="sl-SI" sz="1600" b="1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ts val="2120"/>
              </a:lnSpc>
            </a:pPr>
            <a:endParaRPr lang="sl-SI" sz="1600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ts val="2120"/>
              </a:lnSpc>
            </a:pPr>
            <a:endParaRPr lang="sl-SI" sz="1600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120"/>
              </a:lnSpc>
            </a:pPr>
            <a:endParaRPr lang="sl-SI" sz="2000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120"/>
              </a:lnSpc>
            </a:pPr>
            <a:endParaRPr lang="en-US" sz="2000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3A747D52-3F2C-486A-AF40-ED3ADBD08C27}"/>
              </a:ext>
            </a:extLst>
          </p:cNvPr>
          <p:cNvSpPr/>
          <p:nvPr/>
        </p:nvSpPr>
        <p:spPr>
          <a:xfrm>
            <a:off x="7343191" y="3413524"/>
            <a:ext cx="43014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b="1" i="1" dirty="0">
              <a:solidFill>
                <a:srgbClr val="E65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US" b="1" i="1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84E13BB0-8004-4CB5-96C8-A54282B8F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8167" y="942392"/>
            <a:ext cx="6941084" cy="441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042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532F7-6853-EE43-81AB-01933527C976}"/>
              </a:ext>
            </a:extLst>
          </p:cNvPr>
          <p:cNvSpPr txBox="1">
            <a:spLocks/>
          </p:cNvSpPr>
          <p:nvPr/>
        </p:nvSpPr>
        <p:spPr>
          <a:xfrm>
            <a:off x="914400" y="626165"/>
            <a:ext cx="10237304" cy="12125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</a:pPr>
            <a:r>
              <a:rPr lang="sl-SI" sz="3000" b="1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Oddaja 1. zahtevka</a:t>
            </a:r>
          </a:p>
          <a:p>
            <a:pPr>
              <a:lnSpc>
                <a:spcPts val="3500"/>
              </a:lnSpc>
            </a:pPr>
            <a:r>
              <a:rPr lang="sl-SI" sz="3000" b="1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3000" b="1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291451-109B-3044-9237-FFB88CA9D803}"/>
              </a:ext>
            </a:extLst>
          </p:cNvPr>
          <p:cNvSpPr txBox="1">
            <a:spLocks/>
          </p:cNvSpPr>
          <p:nvPr/>
        </p:nvSpPr>
        <p:spPr>
          <a:xfrm>
            <a:off x="914400" y="2350910"/>
            <a:ext cx="5467739" cy="332555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20"/>
              </a:lnSpc>
            </a:pPr>
            <a:r>
              <a:rPr lang="sl-SI" sz="20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Uporabite </a:t>
            </a:r>
            <a:r>
              <a:rPr lang="sl-SI" sz="2000" dirty="0" err="1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</a:t>
            </a:r>
            <a:r>
              <a:rPr lang="sl-SI" sz="20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izpolnite zavihek </a:t>
            </a:r>
          </a:p>
          <a:p>
            <a:pPr lvl="1">
              <a:lnSpc>
                <a:spcPts val="2120"/>
              </a:lnSpc>
            </a:pPr>
            <a:r>
              <a:rPr lang="sl-SI" sz="16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ZAHTEVEK VIZ </a:t>
            </a:r>
            <a:r>
              <a:rPr lang="sl-SI" sz="1600" b="1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PLAČANI</a:t>
            </a:r>
            <a:r>
              <a:rPr lang="sl-SI" sz="16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RAČUNI</a:t>
            </a:r>
          </a:p>
          <a:p>
            <a:pPr>
              <a:lnSpc>
                <a:spcPts val="2120"/>
              </a:lnSpc>
            </a:pPr>
            <a:r>
              <a:rPr lang="sl-SI" sz="20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Vnesite vse že plačane račune </a:t>
            </a:r>
          </a:p>
          <a:p>
            <a:pPr>
              <a:lnSpc>
                <a:spcPts val="2120"/>
              </a:lnSpc>
            </a:pPr>
            <a:r>
              <a:rPr lang="sl-SI" sz="20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Priložite račune in dobavnice</a:t>
            </a:r>
          </a:p>
          <a:p>
            <a:pPr>
              <a:lnSpc>
                <a:spcPts val="2120"/>
              </a:lnSpc>
            </a:pPr>
            <a:r>
              <a:rPr lang="sl-SI" sz="20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Rok: 28.11.2020</a:t>
            </a:r>
          </a:p>
          <a:p>
            <a:pPr>
              <a:lnSpc>
                <a:spcPts val="2120"/>
              </a:lnSpc>
            </a:pPr>
            <a:endParaRPr lang="sl-SI" sz="2000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120"/>
              </a:lnSpc>
            </a:pPr>
            <a:endParaRPr lang="sl-SI" sz="2000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120"/>
              </a:lnSpc>
            </a:pPr>
            <a:r>
              <a:rPr lang="sl-SI" sz="20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Pravilno oddani zahtevki bodo izplačani do 08.01.2021</a:t>
            </a:r>
          </a:p>
          <a:p>
            <a:pPr marL="0" indent="0">
              <a:lnSpc>
                <a:spcPts val="2120"/>
              </a:lnSpc>
              <a:buNone/>
            </a:pPr>
            <a:endParaRPr lang="sl-SI" sz="2000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120"/>
              </a:lnSpc>
            </a:pPr>
            <a:endParaRPr lang="sl-SI" sz="2000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8A14AE3F-E75B-46FF-9D1F-96790DB71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827" y="169081"/>
            <a:ext cx="5358593" cy="651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552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532F7-6853-EE43-81AB-01933527C976}"/>
              </a:ext>
            </a:extLst>
          </p:cNvPr>
          <p:cNvSpPr txBox="1">
            <a:spLocks/>
          </p:cNvSpPr>
          <p:nvPr/>
        </p:nvSpPr>
        <p:spPr>
          <a:xfrm>
            <a:off x="914400" y="626165"/>
            <a:ext cx="10237304" cy="12125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</a:pPr>
            <a:r>
              <a:rPr lang="sl-SI" sz="3000" b="1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Računi, ki jih že imate in še niso plačani</a:t>
            </a:r>
          </a:p>
          <a:p>
            <a:pPr>
              <a:lnSpc>
                <a:spcPts val="3500"/>
              </a:lnSpc>
            </a:pPr>
            <a:r>
              <a:rPr lang="sl-SI" sz="3000" b="1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3000" b="1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291451-109B-3044-9237-FFB88CA9D803}"/>
              </a:ext>
            </a:extLst>
          </p:cNvPr>
          <p:cNvSpPr txBox="1">
            <a:spLocks/>
          </p:cNvSpPr>
          <p:nvPr/>
        </p:nvSpPr>
        <p:spPr>
          <a:xfrm>
            <a:off x="914400" y="2350910"/>
            <a:ext cx="9722498" cy="332555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20"/>
              </a:lnSpc>
            </a:pPr>
            <a:r>
              <a:rPr lang="sl-SI" sz="20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primeru, da že imate račun, ki še ni plačan in valuta ni 29.12.2020</a:t>
            </a:r>
          </a:p>
          <a:p>
            <a:pPr lvl="1">
              <a:lnSpc>
                <a:spcPts val="2120"/>
              </a:lnSpc>
            </a:pPr>
            <a:r>
              <a:rPr lang="sl-SI" sz="16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Račun plačajte 27.11.2020</a:t>
            </a:r>
          </a:p>
          <a:p>
            <a:pPr lvl="1">
              <a:lnSpc>
                <a:spcPts val="2120"/>
              </a:lnSpc>
            </a:pPr>
            <a:r>
              <a:rPr lang="sl-SI" sz="16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Račun vključite v prvi zahtevek</a:t>
            </a:r>
          </a:p>
          <a:p>
            <a:pPr lvl="1">
              <a:lnSpc>
                <a:spcPts val="2120"/>
              </a:lnSpc>
            </a:pPr>
            <a:r>
              <a:rPr lang="sl-SI" sz="1600" b="1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Obvezno priložite tudi potrdilo o plačilu v zahtevku </a:t>
            </a:r>
          </a:p>
          <a:p>
            <a:pPr>
              <a:lnSpc>
                <a:spcPts val="2120"/>
              </a:lnSpc>
            </a:pPr>
            <a:endParaRPr lang="sl-SI" sz="2000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120"/>
              </a:lnSpc>
            </a:pPr>
            <a:endParaRPr lang="sl-SI" sz="2000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120"/>
              </a:lnSpc>
              <a:buNone/>
            </a:pPr>
            <a:endParaRPr lang="sl-SI" sz="2000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120"/>
              </a:lnSpc>
            </a:pPr>
            <a:endParaRPr lang="sl-SI" sz="2000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747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532F7-6853-EE43-81AB-01933527C976}"/>
              </a:ext>
            </a:extLst>
          </p:cNvPr>
          <p:cNvSpPr txBox="1">
            <a:spLocks/>
          </p:cNvSpPr>
          <p:nvPr/>
        </p:nvSpPr>
        <p:spPr>
          <a:xfrm>
            <a:off x="914400" y="626165"/>
            <a:ext cx="10237304" cy="12125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</a:pPr>
            <a:r>
              <a:rPr lang="sl-SI" sz="3000" b="1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Oddaja 2. zahtevka</a:t>
            </a:r>
          </a:p>
          <a:p>
            <a:pPr>
              <a:lnSpc>
                <a:spcPts val="3500"/>
              </a:lnSpc>
            </a:pPr>
            <a:r>
              <a:rPr lang="sl-SI" sz="3000" b="1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3000" b="1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291451-109B-3044-9237-FFB88CA9D803}"/>
              </a:ext>
            </a:extLst>
          </p:cNvPr>
          <p:cNvSpPr txBox="1">
            <a:spLocks/>
          </p:cNvSpPr>
          <p:nvPr/>
        </p:nvSpPr>
        <p:spPr>
          <a:xfrm>
            <a:off x="914400" y="2350910"/>
            <a:ext cx="5127983" cy="332555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20"/>
              </a:lnSpc>
            </a:pPr>
            <a:r>
              <a:rPr lang="sl-SI" sz="20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Uporabite </a:t>
            </a:r>
            <a:r>
              <a:rPr lang="sl-SI" sz="2000" b="1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isti</a:t>
            </a:r>
            <a:r>
              <a:rPr lang="sl-SI" sz="20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err="1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</a:t>
            </a:r>
            <a:r>
              <a:rPr lang="sl-SI" sz="20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izpolnite zavihek </a:t>
            </a:r>
          </a:p>
          <a:p>
            <a:pPr lvl="1">
              <a:lnSpc>
                <a:spcPts val="2120"/>
              </a:lnSpc>
            </a:pPr>
            <a:r>
              <a:rPr lang="sl-SI" sz="16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ZAHTEVEK VIZ NOVI RAČUNI</a:t>
            </a:r>
          </a:p>
          <a:p>
            <a:pPr>
              <a:lnSpc>
                <a:spcPts val="2120"/>
              </a:lnSpc>
            </a:pPr>
            <a:r>
              <a:rPr lang="sl-SI" sz="20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Vnesite vse nove račune</a:t>
            </a:r>
          </a:p>
          <a:p>
            <a:pPr>
              <a:lnSpc>
                <a:spcPts val="2120"/>
              </a:lnSpc>
            </a:pPr>
            <a:r>
              <a:rPr lang="sl-SI" sz="2000" b="1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Valuta = 29.12.2020</a:t>
            </a:r>
          </a:p>
          <a:p>
            <a:pPr>
              <a:lnSpc>
                <a:spcPts val="2120"/>
              </a:lnSpc>
            </a:pPr>
            <a:r>
              <a:rPr lang="sl-SI" sz="20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Rok 17.12.2020</a:t>
            </a:r>
          </a:p>
          <a:p>
            <a:pPr>
              <a:lnSpc>
                <a:spcPts val="2120"/>
              </a:lnSpc>
            </a:pPr>
            <a:endParaRPr lang="sl-SI" sz="2400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120"/>
              </a:lnSpc>
            </a:pPr>
            <a:r>
              <a:rPr lang="sl-SI" sz="20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Pravilno oddani zahtevki bodo izplačani do 29.12.2020</a:t>
            </a:r>
          </a:p>
          <a:p>
            <a:pPr marL="0" indent="0">
              <a:lnSpc>
                <a:spcPts val="2120"/>
              </a:lnSpc>
              <a:buNone/>
            </a:pPr>
            <a:endParaRPr lang="en-US" sz="2000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3A747D52-3F2C-486A-AF40-ED3ADBD08C27}"/>
              </a:ext>
            </a:extLst>
          </p:cNvPr>
          <p:cNvSpPr/>
          <p:nvPr/>
        </p:nvSpPr>
        <p:spPr>
          <a:xfrm>
            <a:off x="7343191" y="3413524"/>
            <a:ext cx="43014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b="1" i="1" dirty="0">
              <a:solidFill>
                <a:srgbClr val="E65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b="1" i="1" dirty="0">
                <a:solidFill>
                  <a:srgbClr val="E65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Podpora v sistemu </a:t>
            </a:r>
            <a:r>
              <a:rPr lang="sl-SI" i="1" dirty="0">
                <a:solidFill>
                  <a:srgbClr val="E65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edo.arnes.si</a:t>
            </a:r>
          </a:p>
          <a:p>
            <a:r>
              <a:rPr lang="sl-SI" b="1" i="1" dirty="0">
                <a:solidFill>
                  <a:srgbClr val="E65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Podpis poziva in vložitev zahtevkov</a:t>
            </a:r>
            <a:br>
              <a:rPr lang="en-US" b="1" i="1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2842729E-B79F-415D-A887-61CFA7415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2383" y="57370"/>
            <a:ext cx="5938542" cy="617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331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532F7-6853-EE43-81AB-01933527C976}"/>
              </a:ext>
            </a:extLst>
          </p:cNvPr>
          <p:cNvSpPr txBox="1">
            <a:spLocks/>
          </p:cNvSpPr>
          <p:nvPr/>
        </p:nvSpPr>
        <p:spPr>
          <a:xfrm>
            <a:off x="914400" y="626165"/>
            <a:ext cx="10237304" cy="12125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</a:pPr>
            <a:r>
              <a:rPr lang="sl-SI" sz="3000" b="1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Kontakti</a:t>
            </a:r>
          </a:p>
          <a:p>
            <a:pPr>
              <a:lnSpc>
                <a:spcPts val="3500"/>
              </a:lnSpc>
            </a:pPr>
            <a:r>
              <a:rPr lang="sl-SI" sz="3000" b="1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3000" b="1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291451-109B-3044-9237-FFB88CA9D803}"/>
              </a:ext>
            </a:extLst>
          </p:cNvPr>
          <p:cNvSpPr txBox="1">
            <a:spLocks/>
          </p:cNvSpPr>
          <p:nvPr/>
        </p:nvSpPr>
        <p:spPr>
          <a:xfrm>
            <a:off x="914400" y="2350910"/>
            <a:ext cx="6242180" cy="332555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20"/>
              </a:lnSpc>
            </a:pPr>
            <a:r>
              <a:rPr lang="sl-SI" sz="20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Posnetek konference bo na voljo za ponoven ogled</a:t>
            </a:r>
          </a:p>
          <a:p>
            <a:pPr lvl="1">
              <a:lnSpc>
                <a:spcPts val="2120"/>
              </a:lnSpc>
            </a:pPr>
            <a:r>
              <a:rPr lang="sl-SI" sz="16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 boste prejeli po e-pošti</a:t>
            </a:r>
          </a:p>
          <a:p>
            <a:pPr>
              <a:lnSpc>
                <a:spcPts val="2120"/>
              </a:lnSpc>
            </a:pPr>
            <a:r>
              <a:rPr lang="sl-SI" sz="20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Vsebinska vprašanja pošiljajte po e-pošti</a:t>
            </a:r>
            <a:endParaRPr lang="sl-SI" sz="2000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lvl="1">
              <a:lnSpc>
                <a:spcPts val="2120"/>
              </a:lnSpc>
            </a:pPr>
            <a:r>
              <a:rPr lang="sl-SI" sz="16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Sio-2020@arnes.si</a:t>
            </a:r>
            <a:r>
              <a:rPr lang="sl-SI" sz="16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E-pošta</a:t>
            </a:r>
          </a:p>
          <a:p>
            <a:pPr>
              <a:lnSpc>
                <a:spcPts val="2120"/>
              </a:lnSpc>
            </a:pPr>
            <a:r>
              <a:rPr lang="sl-SI" sz="20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Težave z oddajo </a:t>
            </a:r>
          </a:p>
          <a:p>
            <a:pPr lvl="1">
              <a:lnSpc>
                <a:spcPts val="2120"/>
              </a:lnSpc>
            </a:pPr>
            <a:r>
              <a:rPr lang="sl-SI" sz="16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(01) 479 88 55 – telefonska številka</a:t>
            </a:r>
          </a:p>
          <a:p>
            <a:pPr marL="457200" lvl="1" indent="0">
              <a:lnSpc>
                <a:spcPts val="2120"/>
              </a:lnSpc>
              <a:buNone/>
            </a:pPr>
            <a:endParaRPr lang="sl-SI" sz="1600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120"/>
              </a:lnSpc>
            </a:pPr>
            <a:endParaRPr lang="sl-SI" sz="2000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604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2618</TotalTime>
  <Words>361</Words>
  <Application>Microsoft Office PowerPoint</Application>
  <PresentationFormat>Širokozaslonsko</PresentationFormat>
  <Paragraphs>90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Sofinanciranje nabave IKT opreme 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Alenka Starc</cp:lastModifiedBy>
  <cp:revision>125</cp:revision>
  <dcterms:created xsi:type="dcterms:W3CDTF">2019-09-20T09:22:07Z</dcterms:created>
  <dcterms:modified xsi:type="dcterms:W3CDTF">2020-11-27T10:48:42Z</dcterms:modified>
</cp:coreProperties>
</file>